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60" r:id="rId3"/>
    <p:sldId id="291" r:id="rId4"/>
    <p:sldId id="292" r:id="rId5"/>
    <p:sldId id="293" r:id="rId6"/>
    <p:sldId id="271" r:id="rId7"/>
    <p:sldId id="277" r:id="rId8"/>
    <p:sldId id="264" r:id="rId9"/>
    <p:sldId id="289" r:id="rId10"/>
    <p:sldId id="290" r:id="rId11"/>
    <p:sldId id="263" r:id="rId12"/>
    <p:sldId id="283" r:id="rId13"/>
    <p:sldId id="287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60"/>
  </p:normalViewPr>
  <p:slideViewPr>
    <p:cSldViewPr>
      <p:cViewPr varScale="1">
        <p:scale>
          <a:sx n="67" d="100"/>
          <a:sy n="67" d="100"/>
        </p:scale>
        <p:origin x="126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04/07/2022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04/07/2022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04/07/2022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04/07/2022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04/07/2022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04/07/2022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04/07/2022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04/07/2022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04/07/2022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04/07/2022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04/07/2022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04/07/2022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ionsicot.fr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6" Type="http://schemas.openxmlformats.org/officeDocument/2006/relationships/hyperlink" Target="mailto:sportinspiration@gmail.com" TargetMode="External"/><Relationship Id="rId5" Type="http://schemas.openxmlformats.org/officeDocument/2006/relationships/hyperlink" Target="http://www.sport-inspiration.com/" TargetMode="External"/><Relationship Id="rId4" Type="http://schemas.openxmlformats.org/officeDocument/2006/relationships/hyperlink" Target="mailto:marion.sicot@hotmail.fr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DC265B-CF8C-B097-98F0-782779BBD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Bien préparer votre Etape du Tour 2022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64808F-2AB6-341A-6415-E2800B8540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70100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dirty="0"/>
              <a:t>             </a:t>
            </a:r>
            <a:r>
              <a:rPr lang="fr-FR" b="1" u="sng" dirty="0"/>
              <a:t>Marion SICOT</a:t>
            </a:r>
          </a:p>
          <a:p>
            <a:pPr marL="0" indent="0">
              <a:buNone/>
            </a:pPr>
            <a:endParaRPr lang="fr-FR" b="1" u="sng" dirty="0"/>
          </a:p>
          <a:p>
            <a:r>
              <a:rPr lang="fr-FR" dirty="0"/>
              <a:t>Fondatrice de Marion Sicot Coaching</a:t>
            </a:r>
          </a:p>
          <a:p>
            <a:r>
              <a:rPr lang="fr-FR" dirty="0"/>
              <a:t>DEJEPS Activités Cyclisme </a:t>
            </a:r>
          </a:p>
          <a:p>
            <a:r>
              <a:rPr lang="fr-FR" dirty="0"/>
              <a:t>Ancienne cycliste professionnelle</a:t>
            </a:r>
          </a:p>
          <a:p>
            <a:r>
              <a:rPr lang="fr-FR" dirty="0"/>
              <a:t>2</a:t>
            </a:r>
            <a:r>
              <a:rPr lang="fr-FR" baseline="30000" dirty="0"/>
              <a:t>ème</a:t>
            </a:r>
            <a:r>
              <a:rPr lang="fr-FR" dirty="0"/>
              <a:t> de l’Embrunman 2021</a:t>
            </a:r>
          </a:p>
          <a:p>
            <a:r>
              <a:rPr lang="fr-FR" dirty="0"/>
              <a:t>Recordwoman du monde dénivelé 24h</a:t>
            </a:r>
          </a:p>
          <a:p>
            <a:r>
              <a:rPr lang="fr-FR" dirty="0"/>
              <a:t>Auteure de « Harcelée, Dopée, mais de retour »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28DED4D-BF2C-8BBE-B834-7A71273816B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dirty="0"/>
              <a:t>        </a:t>
            </a:r>
            <a:r>
              <a:rPr lang="fr-FR" b="1" u="sng" dirty="0"/>
              <a:t>Vincent MARTINS</a:t>
            </a:r>
          </a:p>
          <a:p>
            <a:pPr marL="0" indent="0">
              <a:buNone/>
            </a:pPr>
            <a:endParaRPr lang="fr-FR" b="1" u="sng" dirty="0"/>
          </a:p>
          <a:p>
            <a:r>
              <a:rPr lang="fr-FR" dirty="0"/>
              <a:t>Gérant de Sport Inspiration</a:t>
            </a:r>
          </a:p>
          <a:p>
            <a:r>
              <a:rPr lang="fr-FR" dirty="0"/>
              <a:t>BE HACUMESE</a:t>
            </a:r>
          </a:p>
          <a:p>
            <a:r>
              <a:rPr lang="fr-FR" dirty="0"/>
              <a:t>Diplôme Universitaire de Préparation physique</a:t>
            </a:r>
          </a:p>
          <a:p>
            <a:r>
              <a:rPr lang="fr-FR" dirty="0"/>
              <a:t>Massage et coaching mental</a:t>
            </a:r>
          </a:p>
          <a:p>
            <a:r>
              <a:rPr lang="fr-FR" dirty="0"/>
              <a:t>Cyclisme sur piste et sur route</a:t>
            </a:r>
          </a:p>
          <a:p>
            <a:r>
              <a:rPr lang="fr-FR" dirty="0"/>
              <a:t>Recordman du monde 100km sur piste</a:t>
            </a:r>
          </a:p>
          <a:p>
            <a:r>
              <a:rPr lang="fr-FR" dirty="0"/>
              <a:t>Auteur de « </a:t>
            </a:r>
            <a:r>
              <a:rPr lang="fr-FR" dirty="0" err="1"/>
              <a:t>A-tout</a:t>
            </a:r>
            <a:r>
              <a:rPr lang="fr-FR" dirty="0"/>
              <a:t> cœur »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23E23F00-1EDE-81AB-966A-AF9C270BA8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43" y="5125686"/>
            <a:ext cx="3340513" cy="947261"/>
          </a:xfrm>
          <a:prstGeom prst="rect">
            <a:avLst/>
          </a:prstGeom>
        </p:spPr>
      </p:pic>
      <p:pic>
        <p:nvPicPr>
          <p:cNvPr id="7" name="Image 6" descr="logo-New 2016-OK-TRANSP VM.png">
            <a:extLst>
              <a:ext uri="{FF2B5EF4-FFF2-40B4-BE49-F238E27FC236}">
                <a16:creationId xmlns:a16="http://schemas.microsoft.com/office/drawing/2014/main" id="{58CFA1A2-E8D7-FE98-FA06-43D79D25A74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6028" y="4653136"/>
            <a:ext cx="2902944" cy="205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051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D53B0B-DE84-6AAB-178D-18ADACF21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Exemples de braquets et de cadences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583424FB-04FA-5439-A364-38E99EEE3A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142877"/>
              </p:ext>
            </p:extLst>
          </p:nvPr>
        </p:nvGraphicFramePr>
        <p:xfrm>
          <a:off x="971600" y="1844824"/>
          <a:ext cx="6912769" cy="38164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6848">
                  <a:extLst>
                    <a:ext uri="{9D8B030D-6E8A-4147-A177-3AD203B41FA5}">
                      <a16:colId xmlns:a16="http://schemas.microsoft.com/office/drawing/2014/main" val="2068025699"/>
                    </a:ext>
                  </a:extLst>
                </a:gridCol>
                <a:gridCol w="2365377">
                  <a:extLst>
                    <a:ext uri="{9D8B030D-6E8A-4147-A177-3AD203B41FA5}">
                      <a16:colId xmlns:a16="http://schemas.microsoft.com/office/drawing/2014/main" val="2876529036"/>
                    </a:ext>
                  </a:extLst>
                </a:gridCol>
                <a:gridCol w="1136848">
                  <a:extLst>
                    <a:ext uri="{9D8B030D-6E8A-4147-A177-3AD203B41FA5}">
                      <a16:colId xmlns:a16="http://schemas.microsoft.com/office/drawing/2014/main" val="109347158"/>
                    </a:ext>
                  </a:extLst>
                </a:gridCol>
                <a:gridCol w="1136848">
                  <a:extLst>
                    <a:ext uri="{9D8B030D-6E8A-4147-A177-3AD203B41FA5}">
                      <a16:colId xmlns:a16="http://schemas.microsoft.com/office/drawing/2014/main" val="2319741782"/>
                    </a:ext>
                  </a:extLst>
                </a:gridCol>
                <a:gridCol w="1136848">
                  <a:extLst>
                    <a:ext uri="{9D8B030D-6E8A-4147-A177-3AD203B41FA5}">
                      <a16:colId xmlns:a16="http://schemas.microsoft.com/office/drawing/2014/main" val="1685255843"/>
                    </a:ext>
                  </a:extLst>
                </a:gridCol>
              </a:tblGrid>
              <a:tr h="42404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cadences en fonction de la vitesse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126568"/>
                  </a:ext>
                </a:extLst>
              </a:tr>
              <a:tr h="84809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braquet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distance</a:t>
                      </a:r>
                      <a:br>
                        <a:rPr lang="fr-FR" sz="1100" u="none" strike="noStrike">
                          <a:effectLst/>
                        </a:rPr>
                      </a:br>
                      <a:r>
                        <a:rPr lang="fr-FR" sz="1100" u="none" strike="noStrike">
                          <a:effectLst/>
                        </a:rPr>
                        <a:t>par tour de pédale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7,5 km/h </a:t>
                      </a:r>
                      <a:br>
                        <a:rPr lang="sv-SE" sz="1100" u="none" strike="noStrike">
                          <a:effectLst/>
                        </a:rPr>
                      </a:br>
                      <a:r>
                        <a:rPr lang="sv-SE" sz="1100" u="none" strike="noStrike">
                          <a:effectLst/>
                        </a:rPr>
                        <a:t>(125m/min)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9 km/h </a:t>
                      </a:r>
                      <a:br>
                        <a:rPr lang="sv-SE" sz="1100" u="none" strike="noStrike">
                          <a:effectLst/>
                        </a:rPr>
                      </a:br>
                      <a:r>
                        <a:rPr lang="sv-SE" sz="1100" u="none" strike="noStrike">
                          <a:effectLst/>
                        </a:rPr>
                        <a:t>(150m/min)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10 km/h </a:t>
                      </a:r>
                      <a:br>
                        <a:rPr lang="sv-SE" sz="1100" u="none" strike="noStrike">
                          <a:effectLst/>
                        </a:rPr>
                      </a:br>
                      <a:r>
                        <a:rPr lang="sv-SE" sz="1100" u="none" strike="noStrike">
                          <a:effectLst/>
                        </a:rPr>
                        <a:t>(167m/min)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97345313"/>
                  </a:ext>
                </a:extLst>
              </a:tr>
              <a:tr h="42404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36/30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2,532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49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59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66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83985316"/>
                  </a:ext>
                </a:extLst>
              </a:tr>
              <a:tr h="42404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34/30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2,39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52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63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70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34879518"/>
                  </a:ext>
                </a:extLst>
              </a:tr>
              <a:tr h="42404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36/32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2,37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53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63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70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89278641"/>
                  </a:ext>
                </a:extLst>
              </a:tr>
              <a:tr h="42404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34/32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2,24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56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67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74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24900258"/>
                  </a:ext>
                </a:extLst>
              </a:tr>
              <a:tr h="42404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36/34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2,23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56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67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75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72122126"/>
                  </a:ext>
                </a:extLst>
              </a:tr>
              <a:tr h="42404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34/34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2,11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59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71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79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072236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6147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S’habiller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000" dirty="0"/>
              <a:t>Le col du Galibier est très haut en altitude (+ de 2600 mètres) et on bascule vers le Nord pour 35 km de descente. </a:t>
            </a:r>
          </a:p>
          <a:p>
            <a:pPr marL="0" indent="0">
              <a:buNone/>
            </a:pPr>
            <a:r>
              <a:rPr lang="fr-FR" sz="2000" dirty="0"/>
              <a:t>Le passage se fera tôt et il peut faire bien plus froid qu’à Briançon, même une belle journée.</a:t>
            </a: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/>
              <a:t>    Prévoir !</a:t>
            </a:r>
          </a:p>
          <a:p>
            <a:r>
              <a:rPr lang="fr-FR" sz="2000" dirty="0"/>
              <a:t>Manchettes</a:t>
            </a:r>
          </a:p>
          <a:p>
            <a:r>
              <a:rPr lang="fr-FR" sz="2000" dirty="0"/>
              <a:t>Maillot long ou imper pour les descentes</a:t>
            </a:r>
          </a:p>
          <a:p>
            <a:r>
              <a:rPr lang="fr-FR" sz="2000" dirty="0"/>
              <a:t>Éventuellement gants longs</a:t>
            </a:r>
          </a:p>
          <a:p>
            <a:r>
              <a:rPr lang="fr-FR" sz="2000" dirty="0"/>
              <a:t>Bonnet (si moins de 6 °C)</a:t>
            </a:r>
          </a:p>
          <a:p>
            <a:r>
              <a:rPr lang="fr-FR" sz="2000" dirty="0"/>
              <a:t>Jambières et </a:t>
            </a:r>
            <a:r>
              <a:rPr lang="fr-FR" sz="2000" dirty="0" err="1"/>
              <a:t>surchaussures</a:t>
            </a:r>
            <a:endParaRPr lang="fr-FR" sz="2000" dirty="0"/>
          </a:p>
          <a:p>
            <a:r>
              <a:rPr lang="fr-FR" sz="2000" dirty="0"/>
              <a:t>Vérifier les prévisions climatiques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13A1D0-EF5E-4EAB-4EA1-A36F96342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Gérer les descentes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FB9ADA-AADC-8EE0-E032-03AD39084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517232"/>
          </a:xfrm>
        </p:spPr>
        <p:txBody>
          <a:bodyPr>
            <a:normAutofit fontScale="55000" lnSpcReduction="20000"/>
          </a:bodyPr>
          <a:lstStyle/>
          <a:p>
            <a:endParaRPr lang="fr-FR" dirty="0"/>
          </a:p>
          <a:p>
            <a:r>
              <a:rPr lang="fr-FR" dirty="0"/>
              <a:t>En haut du col :</a:t>
            </a:r>
          </a:p>
          <a:p>
            <a:pPr lvl="1"/>
            <a:r>
              <a:rPr lang="fr-FR" dirty="0"/>
              <a:t>Ne pas hésiter à prendre quelques instants pour s’arrêter</a:t>
            </a:r>
          </a:p>
          <a:p>
            <a:pPr lvl="1"/>
            <a:r>
              <a:rPr lang="fr-FR" dirty="0"/>
              <a:t>Se couvrir</a:t>
            </a:r>
          </a:p>
          <a:p>
            <a:pPr lvl="1"/>
            <a:r>
              <a:rPr lang="fr-FR" dirty="0"/>
              <a:t>Resserrer ses étriers de freins</a:t>
            </a:r>
          </a:p>
          <a:p>
            <a:pPr lvl="1"/>
            <a:r>
              <a:rPr lang="fr-FR" dirty="0"/>
              <a:t>Retrouver sa lucidité</a:t>
            </a:r>
          </a:p>
          <a:p>
            <a:r>
              <a:rPr lang="fr-FR" dirty="0"/>
              <a:t>La bonne attitude</a:t>
            </a:r>
          </a:p>
          <a:p>
            <a:pPr lvl="1"/>
            <a:r>
              <a:rPr lang="fr-FR" dirty="0"/>
              <a:t>Mains en bas du cintre</a:t>
            </a:r>
          </a:p>
          <a:p>
            <a:pPr lvl="1"/>
            <a:r>
              <a:rPr lang="fr-FR" dirty="0"/>
              <a:t>Coudes légèrement fléchis</a:t>
            </a:r>
          </a:p>
          <a:p>
            <a:pPr lvl="1"/>
            <a:r>
              <a:rPr lang="fr-FR" dirty="0"/>
              <a:t>Epaules basses</a:t>
            </a:r>
          </a:p>
          <a:p>
            <a:pPr lvl="1"/>
            <a:r>
              <a:rPr lang="fr-FR" dirty="0"/>
              <a:t>Le bon équilibre entre relâchement et engagement = sécurité</a:t>
            </a:r>
          </a:p>
          <a:p>
            <a:pPr lvl="1"/>
            <a:r>
              <a:rPr lang="fr-FR" dirty="0"/>
              <a:t>Ne pas être collé à ses freins</a:t>
            </a:r>
          </a:p>
          <a:p>
            <a:r>
              <a:rPr lang="fr-FR" dirty="0"/>
              <a:t>Regarder loin devant </a:t>
            </a:r>
          </a:p>
          <a:p>
            <a:pPr lvl="1"/>
            <a:r>
              <a:rPr lang="fr-FR" dirty="0"/>
              <a:t>Anticiper le danger</a:t>
            </a:r>
          </a:p>
          <a:p>
            <a:pPr lvl="1"/>
            <a:r>
              <a:rPr lang="fr-FR" dirty="0"/>
              <a:t>Une bonne visibilité</a:t>
            </a:r>
          </a:p>
          <a:p>
            <a:pPr lvl="1"/>
            <a:r>
              <a:rPr lang="fr-FR" dirty="0"/>
              <a:t>Adopter la bonne trajectoire et la bonne vitesse</a:t>
            </a:r>
          </a:p>
          <a:p>
            <a:r>
              <a:rPr lang="fr-FR" dirty="0"/>
              <a:t>Trajectoire</a:t>
            </a:r>
          </a:p>
          <a:p>
            <a:pPr lvl="1"/>
            <a:r>
              <a:rPr lang="fr-FR" dirty="0"/>
              <a:t>Toujours rester à droite de la route</a:t>
            </a:r>
          </a:p>
          <a:p>
            <a:pPr lvl="1"/>
            <a:r>
              <a:rPr lang="fr-FR" dirty="0"/>
              <a:t>Attention danger : autres cyclistes, animaux, véhicules, état de la chaussée (trous, graviers), zones sombres et claires</a:t>
            </a:r>
          </a:p>
        </p:txBody>
      </p:sp>
    </p:spTree>
    <p:extLst>
      <p:ext uri="{BB962C8B-B14F-4D97-AF65-F5344CB8AC3E}">
        <p14:creationId xmlns:p14="http://schemas.microsoft.com/office/powerpoint/2010/main" val="1269428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F534FA-0B8F-EE80-39B2-5DAF6AA5D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9455" y="329406"/>
            <a:ext cx="5486400" cy="566738"/>
          </a:xfrm>
        </p:spPr>
        <p:txBody>
          <a:bodyPr>
            <a:noAutofit/>
          </a:bodyPr>
          <a:lstStyle/>
          <a:p>
            <a:r>
              <a:rPr lang="fr-FR" sz="4000" dirty="0"/>
              <a:t> Merci de votre attention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C61B443-8EB2-F3BB-74F2-923E4F2CDB0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1" r="21881"/>
          <a:stretch/>
        </p:blipFill>
        <p:spPr>
          <a:xfrm rot="5400000">
            <a:off x="2494731" y="388541"/>
            <a:ext cx="4114800" cy="5486400"/>
          </a:xfrm>
        </p:spPr>
      </p:pic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83327660-6C30-CB95-E78F-9F117E474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Contact :</a:t>
            </a:r>
          </a:p>
          <a:p>
            <a:r>
              <a:rPr lang="fr-FR" dirty="0">
                <a:hlinkClick r:id="rId3"/>
              </a:rPr>
              <a:t>www.marionsicot.fr</a:t>
            </a:r>
            <a:r>
              <a:rPr lang="fr-FR" dirty="0"/>
              <a:t> / </a:t>
            </a:r>
            <a:r>
              <a:rPr lang="fr-FR" dirty="0">
                <a:hlinkClick r:id="rId4"/>
              </a:rPr>
              <a:t>marion.sicot@hotmail.fr</a:t>
            </a:r>
            <a:r>
              <a:rPr lang="fr-FR" dirty="0"/>
              <a:t> / 06.67.68.21.12</a:t>
            </a:r>
          </a:p>
          <a:p>
            <a:r>
              <a:rPr lang="fr-FR" dirty="0">
                <a:hlinkClick r:id="rId5"/>
              </a:rPr>
              <a:t>www.sport-inspiration.com</a:t>
            </a:r>
            <a:r>
              <a:rPr lang="fr-FR" dirty="0"/>
              <a:t> / </a:t>
            </a:r>
            <a:r>
              <a:rPr lang="fr-FR" dirty="0">
                <a:hlinkClick r:id="rId6"/>
              </a:rPr>
              <a:t>sportinspiration@gmail.com</a:t>
            </a:r>
            <a:r>
              <a:rPr lang="fr-FR" dirty="0"/>
              <a:t> / 06.66.39.40.88</a:t>
            </a:r>
          </a:p>
        </p:txBody>
      </p:sp>
    </p:spTree>
    <p:extLst>
      <p:ext uri="{BB962C8B-B14F-4D97-AF65-F5344CB8AC3E}">
        <p14:creationId xmlns:p14="http://schemas.microsoft.com/office/powerpoint/2010/main" val="1328869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parcours</a:t>
            </a:r>
          </a:p>
        </p:txBody>
      </p:sp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id="{0FF114E1-5B77-B82A-6115-4722699318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8593" y="1600200"/>
            <a:ext cx="542681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18CF7C-C528-9DA7-D435-43F63AA7B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col du Galibier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D6D5B7FC-218F-E99A-E9A6-EC3ADD2E159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52924"/>
            <a:ext cx="4038600" cy="3820515"/>
          </a:xfr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1E901A0-690A-8AAB-29CF-CC1552F28C6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4000" dirty="0"/>
              <a:t>   </a:t>
            </a:r>
            <a:r>
              <a:rPr lang="fr-FR" sz="4000" u="sng" dirty="0"/>
              <a:t>L’avis du coach</a:t>
            </a:r>
          </a:p>
          <a:p>
            <a:pPr marL="0" indent="0">
              <a:buNone/>
            </a:pPr>
            <a:endParaRPr lang="fr-FR" sz="1300" u="sng" dirty="0"/>
          </a:p>
          <a:p>
            <a:r>
              <a:rPr lang="fr-FR" dirty="0"/>
              <a:t>Roulant mais usant</a:t>
            </a:r>
          </a:p>
          <a:p>
            <a:r>
              <a:rPr lang="fr-FR" dirty="0"/>
              <a:t>Attention au vent et à l’altitude</a:t>
            </a:r>
          </a:p>
          <a:p>
            <a:r>
              <a:rPr lang="fr-FR" dirty="0"/>
              <a:t>Ne pas se laisser entraîner à un rythme trop élevé</a:t>
            </a:r>
          </a:p>
          <a:p>
            <a:r>
              <a:rPr lang="fr-FR" dirty="0"/>
              <a:t>Dernier kilomètre très difficile !</a:t>
            </a:r>
          </a:p>
        </p:txBody>
      </p:sp>
    </p:spTree>
    <p:extLst>
      <p:ext uri="{BB962C8B-B14F-4D97-AF65-F5344CB8AC3E}">
        <p14:creationId xmlns:p14="http://schemas.microsoft.com/office/powerpoint/2010/main" val="4240509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C31200-17B5-DEAF-DB11-81EE77266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col de la Croix de Fer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714C0F6-9F04-C665-F72B-305D7335346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4000" u="sng" dirty="0"/>
              <a:t>L’avis du coach</a:t>
            </a:r>
          </a:p>
          <a:p>
            <a:pPr marL="0" indent="0">
              <a:buNone/>
            </a:pPr>
            <a:endParaRPr lang="fr-FR" sz="1300" u="sng" dirty="0"/>
          </a:p>
          <a:p>
            <a:r>
              <a:rPr lang="fr-FR" dirty="0"/>
              <a:t>Long et très irrégulier</a:t>
            </a:r>
          </a:p>
          <a:p>
            <a:r>
              <a:rPr lang="fr-FR" dirty="0"/>
              <a:t>Pédaler et s’alimenter dans les parties de récupération</a:t>
            </a:r>
          </a:p>
          <a:p>
            <a:r>
              <a:rPr lang="fr-FR" dirty="0"/>
              <a:t>Attention à la sortie de St Jean et la traversée de St Sorlin</a:t>
            </a:r>
          </a:p>
        </p:txBody>
      </p:sp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id="{8329530E-4E39-DD89-883E-DCB49905DFD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47851"/>
            <a:ext cx="4038600" cy="3630660"/>
          </a:xfrm>
        </p:spPr>
      </p:pic>
    </p:spTree>
    <p:extLst>
      <p:ext uri="{BB962C8B-B14F-4D97-AF65-F5344CB8AC3E}">
        <p14:creationId xmlns:p14="http://schemas.microsoft.com/office/powerpoint/2010/main" val="1975932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C387DD-E25A-589F-B890-99C5307C2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montée de l’Alpe d’Huez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EFADAC72-521C-C367-F07F-BD9801423D7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66373"/>
            <a:ext cx="4038600" cy="4193616"/>
          </a:xfr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0DA3FCE-953E-2131-43F9-D0309418EAB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4000" u="sng" dirty="0"/>
              <a:t>L’avis du coach</a:t>
            </a:r>
          </a:p>
          <a:p>
            <a:pPr marL="0" indent="0">
              <a:buNone/>
            </a:pPr>
            <a:endParaRPr lang="fr-FR" sz="1300" u="sng" dirty="0"/>
          </a:p>
          <a:p>
            <a:r>
              <a:rPr lang="fr-FR" dirty="0"/>
              <a:t>Gérer son effort au pied : la partie la plus dure</a:t>
            </a:r>
          </a:p>
          <a:p>
            <a:r>
              <a:rPr lang="fr-FR" dirty="0"/>
              <a:t>Profiter des virages pour s’hydrater et récupérer</a:t>
            </a:r>
          </a:p>
          <a:p>
            <a:r>
              <a:rPr lang="fr-FR" dirty="0"/>
              <a:t>Donner ce qu’il reste après Huez</a:t>
            </a:r>
          </a:p>
          <a:p>
            <a:r>
              <a:rPr lang="fr-FR" dirty="0" err="1"/>
              <a:t>Enjoy</a:t>
            </a:r>
            <a:r>
              <a:rPr lang="fr-FR" dirty="0"/>
              <a:t> : </a:t>
            </a:r>
            <a:r>
              <a:rPr lang="fr-FR" dirty="0" err="1"/>
              <a:t>you’ve</a:t>
            </a:r>
            <a:r>
              <a:rPr lang="fr-FR" dirty="0"/>
              <a:t> </a:t>
            </a:r>
            <a:r>
              <a:rPr lang="fr-FR" dirty="0" err="1"/>
              <a:t>done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!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9369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reste du parcours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1400" u="sng" dirty="0"/>
              <a:t>Km 0 à 13,4 :</a:t>
            </a:r>
            <a:r>
              <a:rPr lang="fr-FR" sz="1400" dirty="0"/>
              <a:t> La sortie de Briançon est rude, attention à ne pas se mettre en surrégime pour suivre un groupe</a:t>
            </a:r>
          </a:p>
          <a:p>
            <a:pPr>
              <a:buNone/>
            </a:pPr>
            <a:endParaRPr lang="fr-FR" sz="800" dirty="0"/>
          </a:p>
          <a:p>
            <a:pPr>
              <a:buNone/>
            </a:pPr>
            <a:r>
              <a:rPr lang="fr-FR" sz="1400" u="sng" dirty="0"/>
              <a:t>Km 36,2 à 44,5 :</a:t>
            </a:r>
            <a:r>
              <a:rPr lang="fr-FR" sz="1400" dirty="0"/>
              <a:t> La première partie de la descente du Galibier est technique et vertigineuse. Une erreur et c’est le ravin ! Prudence !</a:t>
            </a:r>
          </a:p>
          <a:p>
            <a:pPr>
              <a:buNone/>
            </a:pPr>
            <a:endParaRPr lang="fr-FR" sz="800" u="sng" dirty="0"/>
          </a:p>
          <a:p>
            <a:pPr>
              <a:buNone/>
            </a:pPr>
            <a:r>
              <a:rPr lang="fr-FR" sz="1400" u="sng" dirty="0"/>
              <a:t>Km 54,1 à 59,1 :</a:t>
            </a:r>
            <a:r>
              <a:rPr lang="fr-FR" sz="1400" dirty="0"/>
              <a:t> On remonte le col du Télégraphe. Ce n’est jamais pentu mais après 18 km de descente ça fait mal aux jambes. Attention à ne pas mettre trop gros</a:t>
            </a:r>
          </a:p>
          <a:p>
            <a:pPr>
              <a:buNone/>
            </a:pPr>
            <a:endParaRPr lang="fr-FR" sz="800" u="sng" dirty="0"/>
          </a:p>
          <a:p>
            <a:pPr>
              <a:buNone/>
            </a:pPr>
            <a:r>
              <a:rPr lang="fr-FR" sz="1400" u="sng" dirty="0"/>
              <a:t>Km 59,1 à 71,2 :</a:t>
            </a:r>
            <a:r>
              <a:rPr lang="fr-FR" sz="1400" dirty="0"/>
              <a:t> La descente du Télégraphe : une belle route et des épingles assez larges mais quelques unes sont piégeuses. On est en début d’épreuve et il y a du monde partout. Bien anticiper ce que font les autres.</a:t>
            </a:r>
          </a:p>
          <a:p>
            <a:pPr>
              <a:buNone/>
            </a:pPr>
            <a:endParaRPr lang="fr-FR" sz="800" u="sng" dirty="0"/>
          </a:p>
          <a:p>
            <a:pPr>
              <a:buNone/>
            </a:pPr>
            <a:r>
              <a:rPr lang="fr-FR" sz="1400" u="sng" dirty="0"/>
              <a:t>Km 71,2 à 83,8 :</a:t>
            </a:r>
            <a:r>
              <a:rPr lang="fr-FR" sz="1400" dirty="0"/>
              <a:t> La vallée de Maurienne en faux-plat descendant. Être dans un groupe pour gagner des précieuses secondes et de l’énergie.</a:t>
            </a:r>
          </a:p>
          <a:p>
            <a:pPr>
              <a:buNone/>
            </a:pPr>
            <a:endParaRPr lang="fr-FR" sz="800" u="sng" dirty="0"/>
          </a:p>
          <a:p>
            <a:pPr>
              <a:buNone/>
            </a:pPr>
            <a:r>
              <a:rPr lang="fr-FR" sz="1400" u="sng" dirty="0"/>
              <a:t>Km 130 (environ) :</a:t>
            </a:r>
            <a:r>
              <a:rPr lang="fr-FR" sz="1400" dirty="0"/>
              <a:t> </a:t>
            </a:r>
            <a:r>
              <a:rPr lang="fr-FR" sz="1400"/>
              <a:t>La terrible </a:t>
            </a:r>
            <a:r>
              <a:rPr lang="fr-FR" sz="1400" dirty="0"/>
              <a:t>remontée du Rivier d’</a:t>
            </a:r>
            <a:r>
              <a:rPr lang="fr-FR" sz="1400" dirty="0" err="1"/>
              <a:t>Allemont</a:t>
            </a:r>
            <a:r>
              <a:rPr lang="fr-FR" sz="1400" dirty="0"/>
              <a:t>. Une descente à 16% et 80 km/h, un virage à gauche et ça remonte 800 mètres à 10% avec 4 épingles. Bien anticiper son braquet avant la remontée, ce sera un cimetière de chaînes à ciel ouvert.</a:t>
            </a:r>
          </a:p>
          <a:p>
            <a:pPr>
              <a:buNone/>
            </a:pPr>
            <a:endParaRPr lang="fr-FR" sz="800" u="sng" dirty="0"/>
          </a:p>
          <a:p>
            <a:pPr>
              <a:buNone/>
            </a:pPr>
            <a:r>
              <a:rPr lang="fr-FR" sz="1400" u="sng" dirty="0"/>
              <a:t>Km 141,4 à 152,5 :</a:t>
            </a:r>
            <a:r>
              <a:rPr lang="fr-FR" sz="1400" dirty="0"/>
              <a:t> La vallée de l’Oisans. Souvent venté, être dans un groupe et garder de l’énergie. Le pied de l’Alpe s’annonce, il risque de faire très chaud et les premières rampes sont terribles ! On passe de 40 à moins de 10 km/h.</a:t>
            </a:r>
          </a:p>
          <a:p>
            <a:pPr>
              <a:buNone/>
            </a:pPr>
            <a:endParaRPr lang="fr-FR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L’alimentation les jours précédents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/>
          </a:bodyPr>
          <a:lstStyle/>
          <a:p>
            <a:r>
              <a:rPr lang="fr-FR" u="sng" dirty="0"/>
              <a:t>Maximiser ses stocks de glycogène</a:t>
            </a:r>
          </a:p>
          <a:p>
            <a:pPr lvl="1"/>
            <a:r>
              <a:rPr lang="fr-FR" sz="1600" dirty="0"/>
              <a:t>Avoir un apport important en « sucres lents » ou glucides à index glycémique bas</a:t>
            </a:r>
          </a:p>
          <a:p>
            <a:pPr lvl="1"/>
            <a:r>
              <a:rPr lang="fr-FR" sz="1600" dirty="0"/>
              <a:t>Boire régulièrement (l’eau est important pour les stocks de glycogène, le sucre stocké dans les muscles et le foie)</a:t>
            </a:r>
          </a:p>
          <a:p>
            <a:pPr lvl="1"/>
            <a:r>
              <a:rPr lang="fr-FR" sz="1600" dirty="0"/>
              <a:t>Ne pas attendre le samedi : on commence à augmenter son apport glucidique dès le jeudi soir</a:t>
            </a:r>
          </a:p>
          <a:p>
            <a:pPr lvl="1"/>
            <a:r>
              <a:rPr lang="fr-FR" sz="1600" dirty="0"/>
              <a:t>On peut consommer des </a:t>
            </a:r>
            <a:r>
              <a:rPr lang="fr-FR" sz="1600" dirty="0" err="1"/>
              <a:t>maltodextrines</a:t>
            </a:r>
            <a:r>
              <a:rPr lang="fr-FR" sz="1600" dirty="0"/>
              <a:t> sous forme liquide (1,5 à 2l par jour, régulièrement)</a:t>
            </a:r>
          </a:p>
          <a:p>
            <a:pPr lvl="1"/>
            <a:r>
              <a:rPr lang="fr-FR" sz="1600" dirty="0"/>
              <a:t>Dernier repas : 3 heures avant ou Aliments de </a:t>
            </a:r>
            <a:r>
              <a:rPr lang="fr-FR" sz="1600" dirty="0" err="1"/>
              <a:t>précompétition</a:t>
            </a:r>
            <a:r>
              <a:rPr lang="fr-FR" sz="1600" dirty="0"/>
              <a:t> spécifiques</a:t>
            </a:r>
          </a:p>
          <a:p>
            <a:pPr lvl="1"/>
            <a:endParaRPr lang="fr-FR" sz="3200" dirty="0"/>
          </a:p>
          <a:p>
            <a:r>
              <a:rPr lang="fr-FR" u="sng" dirty="0"/>
              <a:t>Eviter les erreurs</a:t>
            </a:r>
          </a:p>
          <a:p>
            <a:pPr lvl="1"/>
            <a:r>
              <a:rPr lang="fr-FR" sz="1600" dirty="0"/>
              <a:t>Ne pas attendre le samedi pour la « </a:t>
            </a:r>
            <a:r>
              <a:rPr lang="fr-FR" sz="1600" dirty="0" err="1"/>
              <a:t>pasta</a:t>
            </a:r>
            <a:r>
              <a:rPr lang="fr-FR" sz="1600" dirty="0"/>
              <a:t> party », avoir une alimentation modérée le samedi soir pour éviter de mal dormir et les problèmes gastriques</a:t>
            </a:r>
          </a:p>
          <a:p>
            <a:pPr lvl="1"/>
            <a:r>
              <a:rPr lang="fr-FR" sz="1600" dirty="0"/>
              <a:t>Boire suffisamment</a:t>
            </a:r>
          </a:p>
          <a:p>
            <a:pPr lvl="1"/>
            <a:r>
              <a:rPr lang="fr-FR" sz="1600" dirty="0"/>
              <a:t>Réduire l’entraînement les 3/4 jours précédents</a:t>
            </a:r>
          </a:p>
          <a:p>
            <a:pPr lvl="1"/>
            <a:r>
              <a:rPr lang="fr-FR" sz="1600" dirty="0"/>
              <a:t>Ne pas introduire de nouveautés (produits énergétiques ou aliments)</a:t>
            </a:r>
          </a:p>
          <a:p>
            <a:pPr lvl="1"/>
            <a:endParaRPr lang="fr-FR" sz="1600" dirty="0"/>
          </a:p>
          <a:p>
            <a:pPr lvl="1"/>
            <a:endParaRPr lang="fr-FR" sz="1600" u="sng" dirty="0"/>
          </a:p>
          <a:p>
            <a:endParaRPr lang="fr-FR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L’alimentation le jour J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u="sng" dirty="0"/>
              <a:t>S’hydrater régulièrement !!!</a:t>
            </a:r>
          </a:p>
          <a:p>
            <a:r>
              <a:rPr lang="fr-FR" sz="2000" dirty="0"/>
              <a:t>Dès le début de l’effort</a:t>
            </a:r>
          </a:p>
          <a:p>
            <a:r>
              <a:rPr lang="fr-FR" sz="2000" dirty="0"/>
              <a:t>Une gorgée toutes les 15/20 minutes s’il fait froid</a:t>
            </a:r>
          </a:p>
          <a:p>
            <a:r>
              <a:rPr lang="fr-FR" sz="2000" dirty="0"/>
              <a:t>Une gorgée toutes les 12 min max s’il fait chaud</a:t>
            </a:r>
          </a:p>
          <a:p>
            <a:r>
              <a:rPr lang="fr-FR" sz="2000" dirty="0"/>
              <a:t>Profiter des ravitos et points d’eau pour refaire le plein (ne pas se laisser surprendre)</a:t>
            </a:r>
          </a:p>
          <a:p>
            <a:r>
              <a:rPr lang="fr-FR" sz="2000" dirty="0" err="1"/>
              <a:t>Plûtot</a:t>
            </a:r>
            <a:r>
              <a:rPr lang="fr-FR" sz="2000" dirty="0"/>
              <a:t> des boissons d’efforts, de l’eau si prise de sucres solides en même temps (notamment au ravito)</a:t>
            </a:r>
          </a:p>
          <a:p>
            <a:endParaRPr lang="fr-FR" sz="800" dirty="0"/>
          </a:p>
          <a:p>
            <a:r>
              <a:rPr lang="fr-FR" u="sng" dirty="0"/>
              <a:t>S’alimenter régulièrement !!!</a:t>
            </a:r>
          </a:p>
          <a:p>
            <a:r>
              <a:rPr lang="fr-FR" sz="2000" dirty="0"/>
              <a:t>Au bout de 30/45’</a:t>
            </a:r>
          </a:p>
          <a:p>
            <a:r>
              <a:rPr lang="fr-FR" sz="2000" dirty="0"/>
              <a:t>Prise solide régulière (pâtes de fruit, pâte d’amande, banane, cake aux fruits, quatre-quarts…)</a:t>
            </a:r>
          </a:p>
          <a:p>
            <a:r>
              <a:rPr lang="fr-FR" sz="2000" dirty="0"/>
              <a:t>Gel : prise exceptionnelle et avec de l’eau (éviter un pic d’insuline)</a:t>
            </a:r>
          </a:p>
          <a:p>
            <a:endParaRPr lang="fr-FR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CC7545-FCA2-07D4-500B-419064B7F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jour J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8A107F-686C-A4F8-50D5-F6365E3AA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Gérer son effort (sensations, cardiofréquencemètre, capteur de puissance)</a:t>
            </a:r>
          </a:p>
          <a:p>
            <a:r>
              <a:rPr lang="fr-FR" dirty="0"/>
              <a:t>Attention : on développe plus facilement de la puissance en montée que sur le plat</a:t>
            </a:r>
          </a:p>
          <a:p>
            <a:r>
              <a:rPr lang="fr-FR" dirty="0"/>
              <a:t>Choisir le bon braquet et la bonne cadence</a:t>
            </a:r>
          </a:p>
        </p:txBody>
      </p:sp>
    </p:spTree>
    <p:extLst>
      <p:ext uri="{BB962C8B-B14F-4D97-AF65-F5344CB8AC3E}">
        <p14:creationId xmlns:p14="http://schemas.microsoft.com/office/powerpoint/2010/main" val="227006707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1040</Words>
  <Application>Microsoft Office PowerPoint</Application>
  <PresentationFormat>Affichage à l'écran (4:3)</PresentationFormat>
  <Paragraphs>163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6" baseType="lpstr">
      <vt:lpstr>Arial</vt:lpstr>
      <vt:lpstr>Calibri</vt:lpstr>
      <vt:lpstr>Thème Office</vt:lpstr>
      <vt:lpstr>Bien préparer votre Etape du Tour 2022</vt:lpstr>
      <vt:lpstr>Le parcours</vt:lpstr>
      <vt:lpstr>Le col du Galibier</vt:lpstr>
      <vt:lpstr>Le col de la Croix de Fer</vt:lpstr>
      <vt:lpstr>La montée de l’Alpe d’Huez</vt:lpstr>
      <vt:lpstr>Le reste du parcours</vt:lpstr>
      <vt:lpstr>L’alimentation les jours précédents</vt:lpstr>
      <vt:lpstr>L’alimentation le jour J</vt:lpstr>
      <vt:lpstr>Le jour J</vt:lpstr>
      <vt:lpstr>Exemples de braquets et de cadences</vt:lpstr>
      <vt:lpstr>S’habiller</vt:lpstr>
      <vt:lpstr>Gérer les descentes</vt:lpstr>
      <vt:lpstr> Merci de votre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MARMOTTE</dc:title>
  <dc:creator>admin</dc:creator>
  <cp:lastModifiedBy>Vincent Martins</cp:lastModifiedBy>
  <cp:revision>9</cp:revision>
  <dcterms:created xsi:type="dcterms:W3CDTF">2017-06-24T07:37:44Z</dcterms:created>
  <dcterms:modified xsi:type="dcterms:W3CDTF">2022-07-04T09:11:30Z</dcterms:modified>
</cp:coreProperties>
</file>